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lkatra" charset="1" panose="03080902040302020200"/>
      <p:regular r:id="rId24"/>
    </p:embeddedFont>
    <p:embeddedFont>
      <p:font typeface="DM Serif Display" charset="1" panose="00000000000000000000"/>
      <p:regular r:id="rId25"/>
    </p:embeddedFont>
    <p:embeddedFont>
      <p:font typeface="Lexend Exa" charset="1" panose="00000000000000000000"/>
      <p:regular r:id="rId26"/>
    </p:embeddedFont>
    <p:embeddedFont>
      <p:font typeface="Lexend Deca" charset="1" panose="00000000000000000000"/>
      <p:regular r:id="rId27"/>
    </p:embeddedFont>
    <p:embeddedFont>
      <p:font typeface="Shrikhand" charset="1" panose="020000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40710" y="5263690"/>
            <a:ext cx="9006581" cy="41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2363">
                <a:solidFill>
                  <a:srgbClr val="F4F2E1"/>
                </a:solidFill>
                <a:latin typeface="Alkatra"/>
                <a:ea typeface="Alkatra"/>
                <a:cs typeface="Alkatra"/>
                <a:sym typeface="Alkatra"/>
              </a:rPr>
              <a:t> "NoSQL não significa 'sem SQL', mas sim 'Não Apenas SQL'”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67461" y="3681467"/>
            <a:ext cx="9553079" cy="1639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8"/>
              </a:lnSpc>
            </a:pPr>
            <a:r>
              <a:rPr lang="en-US" sz="12263">
                <a:solidFill>
                  <a:srgbClr val="F4F2E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DYNAMODB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62393" y="6554792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32683" y="-604675"/>
            <a:ext cx="4253234" cy="4284393"/>
          </a:xfrm>
          <a:custGeom>
            <a:avLst/>
            <a:gdLst/>
            <a:ahLst/>
            <a:cxnLst/>
            <a:rect r="r" b="b" t="t" l="l"/>
            <a:pathLst>
              <a:path h="4284393" w="4253234">
                <a:moveTo>
                  <a:pt x="0" y="0"/>
                </a:moveTo>
                <a:lnTo>
                  <a:pt x="4253234" y="0"/>
                </a:lnTo>
                <a:lnTo>
                  <a:pt x="4253234" y="4284393"/>
                </a:lnTo>
                <a:lnTo>
                  <a:pt x="0" y="428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9956" y="5941222"/>
            <a:ext cx="5542224" cy="5884601"/>
          </a:xfrm>
          <a:custGeom>
            <a:avLst/>
            <a:gdLst/>
            <a:ahLst/>
            <a:cxnLst/>
            <a:rect r="r" b="b" t="t" l="l"/>
            <a:pathLst>
              <a:path h="5884601" w="5542224">
                <a:moveTo>
                  <a:pt x="0" y="0"/>
                </a:moveTo>
                <a:lnTo>
                  <a:pt x="5542224" y="0"/>
                </a:lnTo>
                <a:lnTo>
                  <a:pt x="5542224" y="5884601"/>
                </a:lnTo>
                <a:lnTo>
                  <a:pt x="0" y="5884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74444" y="-484526"/>
            <a:ext cx="5832291" cy="3138833"/>
          </a:xfrm>
          <a:custGeom>
            <a:avLst/>
            <a:gdLst/>
            <a:ahLst/>
            <a:cxnLst/>
            <a:rect r="r" b="b" t="t" l="l"/>
            <a:pathLst>
              <a:path h="3138833" w="5832291">
                <a:moveTo>
                  <a:pt x="0" y="0"/>
                </a:moveTo>
                <a:lnTo>
                  <a:pt x="5832291" y="0"/>
                </a:lnTo>
                <a:lnTo>
                  <a:pt x="5832291" y="3138833"/>
                </a:lnTo>
                <a:lnTo>
                  <a:pt x="0" y="313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056536" y="8612192"/>
            <a:ext cx="3651464" cy="771627"/>
            <a:chOff x="0" y="0"/>
            <a:chExt cx="4868619" cy="102883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4868619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Nome do projeto: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4914"/>
              <a:ext cx="4868619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TurtleTrack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63058" y="8612192"/>
            <a:ext cx="3549444" cy="771627"/>
            <a:chOff x="0" y="0"/>
            <a:chExt cx="4732591" cy="102883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732591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54914"/>
              <a:ext cx="4732591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Eduardo Lucas Lemes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69701" y="8612192"/>
            <a:ext cx="3413416" cy="771627"/>
            <a:chOff x="0" y="0"/>
            <a:chExt cx="4551222" cy="102883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Apresentado Por: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Guilherme Batista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29508" y="56190"/>
            <a:ext cx="2428984" cy="1028700"/>
            <a:chOff x="0" y="0"/>
            <a:chExt cx="3238645" cy="1371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6336" cy="1371600"/>
            </a:xfrm>
            <a:custGeom>
              <a:avLst/>
              <a:gdLst/>
              <a:ahLst/>
              <a:cxnLst/>
              <a:rect r="r" b="b" t="t" l="l"/>
              <a:pathLst>
                <a:path h="1371600" w="1916336">
                  <a:moveTo>
                    <a:pt x="0" y="0"/>
                  </a:moveTo>
                  <a:lnTo>
                    <a:pt x="1916336" y="0"/>
                  </a:lnTo>
                  <a:lnTo>
                    <a:pt x="1916336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4836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4" y="0"/>
                  </a:lnTo>
                  <a:lnTo>
                    <a:pt x="626864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360193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37744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130" y="132419"/>
            <a:ext cx="18622260" cy="10022162"/>
          </a:xfrm>
          <a:custGeom>
            <a:avLst/>
            <a:gdLst/>
            <a:ahLst/>
            <a:cxnLst/>
            <a:rect r="r" b="b" t="t" l="l"/>
            <a:pathLst>
              <a:path h="10022162" w="18622260">
                <a:moveTo>
                  <a:pt x="0" y="0"/>
                </a:moveTo>
                <a:lnTo>
                  <a:pt x="18622260" y="0"/>
                </a:lnTo>
                <a:lnTo>
                  <a:pt x="18622260" y="10022162"/>
                </a:lnTo>
                <a:lnTo>
                  <a:pt x="0" y="1002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7942" y="4549700"/>
            <a:ext cx="13252117" cy="1187601"/>
          </a:xfrm>
          <a:custGeom>
            <a:avLst/>
            <a:gdLst/>
            <a:ahLst/>
            <a:cxnLst/>
            <a:rect r="r" b="b" t="t" l="l"/>
            <a:pathLst>
              <a:path h="1187601" w="13252117">
                <a:moveTo>
                  <a:pt x="0" y="0"/>
                </a:moveTo>
                <a:lnTo>
                  <a:pt x="13252116" y="0"/>
                </a:lnTo>
                <a:lnTo>
                  <a:pt x="13252116" y="1187600"/>
                </a:lnTo>
                <a:lnTo>
                  <a:pt x="0" y="118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09467" y="2530923"/>
            <a:ext cx="4269067" cy="1119188"/>
            <a:chOff x="0" y="0"/>
            <a:chExt cx="5692089" cy="149225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692089" cy="1492250"/>
              <a:chOff x="0" y="0"/>
              <a:chExt cx="1124363" cy="29476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124363" cy="294765"/>
              </a:xfrm>
              <a:custGeom>
                <a:avLst/>
                <a:gdLst/>
                <a:ahLst/>
                <a:cxnLst/>
                <a:rect r="r" b="b" t="t" l="l"/>
                <a:pathLst>
                  <a:path h="294765" w="1124363">
                    <a:moveTo>
                      <a:pt x="92488" y="0"/>
                    </a:moveTo>
                    <a:lnTo>
                      <a:pt x="1031875" y="0"/>
                    </a:lnTo>
                    <a:cubicBezTo>
                      <a:pt x="1056405" y="0"/>
                      <a:pt x="1079929" y="9744"/>
                      <a:pt x="1097274" y="27089"/>
                    </a:cubicBezTo>
                    <a:cubicBezTo>
                      <a:pt x="1114619" y="44434"/>
                      <a:pt x="1124363" y="67959"/>
                      <a:pt x="1124363" y="92488"/>
                    </a:cubicBezTo>
                    <a:lnTo>
                      <a:pt x="1124363" y="202277"/>
                    </a:lnTo>
                    <a:cubicBezTo>
                      <a:pt x="1124363" y="253357"/>
                      <a:pt x="1082955" y="294765"/>
                      <a:pt x="1031875" y="294765"/>
                    </a:cubicBezTo>
                    <a:lnTo>
                      <a:pt x="92488" y="294765"/>
                    </a:lnTo>
                    <a:cubicBezTo>
                      <a:pt x="67959" y="294765"/>
                      <a:pt x="44434" y="285021"/>
                      <a:pt x="27089" y="267676"/>
                    </a:cubicBezTo>
                    <a:cubicBezTo>
                      <a:pt x="9744" y="250331"/>
                      <a:pt x="0" y="226807"/>
                      <a:pt x="0" y="202277"/>
                    </a:cubicBezTo>
                    <a:lnTo>
                      <a:pt x="0" y="92488"/>
                    </a:lnTo>
                    <a:cubicBezTo>
                      <a:pt x="0" y="67959"/>
                      <a:pt x="9744" y="44434"/>
                      <a:pt x="27089" y="27089"/>
                    </a:cubicBezTo>
                    <a:cubicBezTo>
                      <a:pt x="44434" y="9744"/>
                      <a:pt x="67959" y="0"/>
                      <a:pt x="92488" y="0"/>
                    </a:cubicBezTo>
                    <a:close/>
                  </a:path>
                </a:pathLst>
              </a:custGeom>
              <a:solidFill>
                <a:srgbClr val="3A5F8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124363" cy="323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33321" y="171450"/>
              <a:ext cx="5025447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CONEXÃO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130" y="132419"/>
            <a:ext cx="18622260" cy="10022162"/>
          </a:xfrm>
          <a:custGeom>
            <a:avLst/>
            <a:gdLst/>
            <a:ahLst/>
            <a:cxnLst/>
            <a:rect r="r" b="b" t="t" l="l"/>
            <a:pathLst>
              <a:path h="10022162" w="18622260">
                <a:moveTo>
                  <a:pt x="0" y="0"/>
                </a:moveTo>
                <a:lnTo>
                  <a:pt x="18622260" y="0"/>
                </a:lnTo>
                <a:lnTo>
                  <a:pt x="18622260" y="10022162"/>
                </a:lnTo>
                <a:lnTo>
                  <a:pt x="0" y="1002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8245" y="3752661"/>
            <a:ext cx="10411510" cy="3464159"/>
          </a:xfrm>
          <a:custGeom>
            <a:avLst/>
            <a:gdLst/>
            <a:ahLst/>
            <a:cxnLst/>
            <a:rect r="r" b="b" t="t" l="l"/>
            <a:pathLst>
              <a:path h="3464159" w="10411510">
                <a:moveTo>
                  <a:pt x="0" y="0"/>
                </a:moveTo>
                <a:lnTo>
                  <a:pt x="10411510" y="0"/>
                </a:lnTo>
                <a:lnTo>
                  <a:pt x="10411510" y="3464159"/>
                </a:lnTo>
                <a:lnTo>
                  <a:pt x="0" y="3464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95234" y="2371677"/>
            <a:ext cx="5497533" cy="1119188"/>
            <a:chOff x="0" y="0"/>
            <a:chExt cx="7330043" cy="149225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330043" cy="1492250"/>
              <a:chOff x="0" y="0"/>
              <a:chExt cx="1447910" cy="29476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447910" cy="294765"/>
              </a:xfrm>
              <a:custGeom>
                <a:avLst/>
                <a:gdLst/>
                <a:ahLst/>
                <a:cxnLst/>
                <a:rect r="r" b="b" t="t" l="l"/>
                <a:pathLst>
                  <a:path h="294765" w="1447910">
                    <a:moveTo>
                      <a:pt x="71821" y="0"/>
                    </a:moveTo>
                    <a:lnTo>
                      <a:pt x="1376089" y="0"/>
                    </a:lnTo>
                    <a:cubicBezTo>
                      <a:pt x="1415754" y="0"/>
                      <a:pt x="1447910" y="32155"/>
                      <a:pt x="1447910" y="71821"/>
                    </a:cubicBezTo>
                    <a:lnTo>
                      <a:pt x="1447910" y="222945"/>
                    </a:lnTo>
                    <a:cubicBezTo>
                      <a:pt x="1447910" y="241993"/>
                      <a:pt x="1440343" y="260261"/>
                      <a:pt x="1426874" y="273730"/>
                    </a:cubicBezTo>
                    <a:cubicBezTo>
                      <a:pt x="1413405" y="287199"/>
                      <a:pt x="1395137" y="294765"/>
                      <a:pt x="1376089" y="294765"/>
                    </a:cubicBezTo>
                    <a:lnTo>
                      <a:pt x="71821" y="294765"/>
                    </a:lnTo>
                    <a:cubicBezTo>
                      <a:pt x="52773" y="294765"/>
                      <a:pt x="34505" y="287199"/>
                      <a:pt x="21036" y="273730"/>
                    </a:cubicBezTo>
                    <a:cubicBezTo>
                      <a:pt x="7567" y="260261"/>
                      <a:pt x="0" y="241993"/>
                      <a:pt x="0" y="222945"/>
                    </a:cubicBezTo>
                    <a:lnTo>
                      <a:pt x="0" y="71821"/>
                    </a:lnTo>
                    <a:cubicBezTo>
                      <a:pt x="0" y="52773"/>
                      <a:pt x="7567" y="34505"/>
                      <a:pt x="21036" y="21036"/>
                    </a:cubicBezTo>
                    <a:cubicBezTo>
                      <a:pt x="34505" y="7567"/>
                      <a:pt x="52773" y="0"/>
                      <a:pt x="71821" y="0"/>
                    </a:cubicBezTo>
                    <a:close/>
                  </a:path>
                </a:pathLst>
              </a:custGeom>
              <a:solidFill>
                <a:srgbClr val="3A5F8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447910" cy="323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29237" y="171450"/>
              <a:ext cx="6471569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VALIDAÇÕES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130" y="132419"/>
            <a:ext cx="18622260" cy="10022162"/>
          </a:xfrm>
          <a:custGeom>
            <a:avLst/>
            <a:gdLst/>
            <a:ahLst/>
            <a:cxnLst/>
            <a:rect r="r" b="b" t="t" l="l"/>
            <a:pathLst>
              <a:path h="10022162" w="18622260">
                <a:moveTo>
                  <a:pt x="0" y="0"/>
                </a:moveTo>
                <a:lnTo>
                  <a:pt x="18622260" y="0"/>
                </a:lnTo>
                <a:lnTo>
                  <a:pt x="18622260" y="10022162"/>
                </a:lnTo>
                <a:lnTo>
                  <a:pt x="0" y="1002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11994" y="2748564"/>
            <a:ext cx="10264013" cy="4789873"/>
          </a:xfrm>
          <a:custGeom>
            <a:avLst/>
            <a:gdLst/>
            <a:ahLst/>
            <a:cxnLst/>
            <a:rect r="r" b="b" t="t" l="l"/>
            <a:pathLst>
              <a:path h="4789873" w="10264013">
                <a:moveTo>
                  <a:pt x="0" y="0"/>
                </a:moveTo>
                <a:lnTo>
                  <a:pt x="10264012" y="0"/>
                </a:lnTo>
                <a:lnTo>
                  <a:pt x="10264012" y="4789872"/>
                </a:lnTo>
                <a:lnTo>
                  <a:pt x="0" y="4789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7337" y="1211460"/>
            <a:ext cx="3973325" cy="1119188"/>
            <a:chOff x="0" y="0"/>
            <a:chExt cx="5297767" cy="149225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297767" cy="1492250"/>
              <a:chOff x="0" y="0"/>
              <a:chExt cx="1046472" cy="29476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46472" cy="294765"/>
              </a:xfrm>
              <a:custGeom>
                <a:avLst/>
                <a:gdLst/>
                <a:ahLst/>
                <a:cxnLst/>
                <a:rect r="r" b="b" t="t" l="l"/>
                <a:pathLst>
                  <a:path h="294765" w="1046472">
                    <a:moveTo>
                      <a:pt x="99372" y="0"/>
                    </a:moveTo>
                    <a:lnTo>
                      <a:pt x="947100" y="0"/>
                    </a:lnTo>
                    <a:cubicBezTo>
                      <a:pt x="1001982" y="0"/>
                      <a:pt x="1046472" y="44490"/>
                      <a:pt x="1046472" y="99372"/>
                    </a:cubicBezTo>
                    <a:lnTo>
                      <a:pt x="1046472" y="195393"/>
                    </a:lnTo>
                    <a:cubicBezTo>
                      <a:pt x="1046472" y="250275"/>
                      <a:pt x="1001982" y="294765"/>
                      <a:pt x="947100" y="294765"/>
                    </a:cubicBezTo>
                    <a:lnTo>
                      <a:pt x="99372" y="294765"/>
                    </a:lnTo>
                    <a:cubicBezTo>
                      <a:pt x="44490" y="294765"/>
                      <a:pt x="0" y="250275"/>
                      <a:pt x="0" y="195393"/>
                    </a:cubicBezTo>
                    <a:lnTo>
                      <a:pt x="0" y="99372"/>
                    </a:lnTo>
                    <a:cubicBezTo>
                      <a:pt x="0" y="44490"/>
                      <a:pt x="44490" y="0"/>
                      <a:pt x="99372" y="0"/>
                    </a:cubicBezTo>
                    <a:close/>
                  </a:path>
                </a:pathLst>
              </a:custGeom>
              <a:solidFill>
                <a:srgbClr val="3A5F8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046472" cy="323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10230" y="171450"/>
              <a:ext cx="4677307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SALVAR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130" y="132419"/>
            <a:ext cx="18622260" cy="10022162"/>
          </a:xfrm>
          <a:custGeom>
            <a:avLst/>
            <a:gdLst/>
            <a:ahLst/>
            <a:cxnLst/>
            <a:rect r="r" b="b" t="t" l="l"/>
            <a:pathLst>
              <a:path h="10022162" w="18622260">
                <a:moveTo>
                  <a:pt x="0" y="0"/>
                </a:moveTo>
                <a:lnTo>
                  <a:pt x="18622260" y="0"/>
                </a:lnTo>
                <a:lnTo>
                  <a:pt x="18622260" y="10022162"/>
                </a:lnTo>
                <a:lnTo>
                  <a:pt x="0" y="1002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20560" y="2498374"/>
            <a:ext cx="9446879" cy="5290252"/>
          </a:xfrm>
          <a:custGeom>
            <a:avLst/>
            <a:gdLst/>
            <a:ahLst/>
            <a:cxnLst/>
            <a:rect r="r" b="b" t="t" l="l"/>
            <a:pathLst>
              <a:path h="5290252" w="9446879">
                <a:moveTo>
                  <a:pt x="0" y="0"/>
                </a:moveTo>
                <a:lnTo>
                  <a:pt x="9446880" y="0"/>
                </a:lnTo>
                <a:lnTo>
                  <a:pt x="9446880" y="5290252"/>
                </a:lnTo>
                <a:lnTo>
                  <a:pt x="0" y="5290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7337" y="1028700"/>
            <a:ext cx="3973325" cy="1119188"/>
            <a:chOff x="0" y="0"/>
            <a:chExt cx="5297767" cy="149225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297767" cy="1492250"/>
              <a:chOff x="0" y="0"/>
              <a:chExt cx="1046472" cy="29476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46472" cy="294765"/>
              </a:xfrm>
              <a:custGeom>
                <a:avLst/>
                <a:gdLst/>
                <a:ahLst/>
                <a:cxnLst/>
                <a:rect r="r" b="b" t="t" l="l"/>
                <a:pathLst>
                  <a:path h="294765" w="1046472">
                    <a:moveTo>
                      <a:pt x="99372" y="0"/>
                    </a:moveTo>
                    <a:lnTo>
                      <a:pt x="947100" y="0"/>
                    </a:lnTo>
                    <a:cubicBezTo>
                      <a:pt x="1001982" y="0"/>
                      <a:pt x="1046472" y="44490"/>
                      <a:pt x="1046472" y="99372"/>
                    </a:cubicBezTo>
                    <a:lnTo>
                      <a:pt x="1046472" y="195393"/>
                    </a:lnTo>
                    <a:cubicBezTo>
                      <a:pt x="1046472" y="250275"/>
                      <a:pt x="1001982" y="294765"/>
                      <a:pt x="947100" y="294765"/>
                    </a:cubicBezTo>
                    <a:lnTo>
                      <a:pt x="99372" y="294765"/>
                    </a:lnTo>
                    <a:cubicBezTo>
                      <a:pt x="44490" y="294765"/>
                      <a:pt x="0" y="250275"/>
                      <a:pt x="0" y="195393"/>
                    </a:cubicBezTo>
                    <a:lnTo>
                      <a:pt x="0" y="99372"/>
                    </a:lnTo>
                    <a:cubicBezTo>
                      <a:pt x="0" y="44490"/>
                      <a:pt x="44490" y="0"/>
                      <a:pt x="99372" y="0"/>
                    </a:cubicBezTo>
                    <a:close/>
                  </a:path>
                </a:pathLst>
              </a:custGeom>
              <a:solidFill>
                <a:srgbClr val="3A5F8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046472" cy="323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10230" y="171450"/>
              <a:ext cx="4677307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BUSCAR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130" y="132419"/>
            <a:ext cx="18622260" cy="10022162"/>
          </a:xfrm>
          <a:custGeom>
            <a:avLst/>
            <a:gdLst/>
            <a:ahLst/>
            <a:cxnLst/>
            <a:rect r="r" b="b" t="t" l="l"/>
            <a:pathLst>
              <a:path h="10022162" w="18622260">
                <a:moveTo>
                  <a:pt x="0" y="0"/>
                </a:moveTo>
                <a:lnTo>
                  <a:pt x="18622260" y="0"/>
                </a:lnTo>
                <a:lnTo>
                  <a:pt x="18622260" y="10022162"/>
                </a:lnTo>
                <a:lnTo>
                  <a:pt x="0" y="1002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61897" y="2625095"/>
            <a:ext cx="10364206" cy="5036810"/>
          </a:xfrm>
          <a:custGeom>
            <a:avLst/>
            <a:gdLst/>
            <a:ahLst/>
            <a:cxnLst/>
            <a:rect r="r" b="b" t="t" l="l"/>
            <a:pathLst>
              <a:path h="5036810" w="10364206">
                <a:moveTo>
                  <a:pt x="0" y="0"/>
                </a:moveTo>
                <a:lnTo>
                  <a:pt x="10364206" y="0"/>
                </a:lnTo>
                <a:lnTo>
                  <a:pt x="10364206" y="5036810"/>
                </a:lnTo>
                <a:lnTo>
                  <a:pt x="0" y="5036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7337" y="1028700"/>
            <a:ext cx="3973325" cy="1119188"/>
            <a:chOff x="0" y="0"/>
            <a:chExt cx="5297767" cy="149225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297767" cy="1492250"/>
              <a:chOff x="0" y="0"/>
              <a:chExt cx="1046472" cy="29476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46472" cy="294765"/>
              </a:xfrm>
              <a:custGeom>
                <a:avLst/>
                <a:gdLst/>
                <a:ahLst/>
                <a:cxnLst/>
                <a:rect r="r" b="b" t="t" l="l"/>
                <a:pathLst>
                  <a:path h="294765" w="1046472">
                    <a:moveTo>
                      <a:pt x="99372" y="0"/>
                    </a:moveTo>
                    <a:lnTo>
                      <a:pt x="947100" y="0"/>
                    </a:lnTo>
                    <a:cubicBezTo>
                      <a:pt x="1001982" y="0"/>
                      <a:pt x="1046472" y="44490"/>
                      <a:pt x="1046472" y="99372"/>
                    </a:cubicBezTo>
                    <a:lnTo>
                      <a:pt x="1046472" y="195393"/>
                    </a:lnTo>
                    <a:cubicBezTo>
                      <a:pt x="1046472" y="250275"/>
                      <a:pt x="1001982" y="294765"/>
                      <a:pt x="947100" y="294765"/>
                    </a:cubicBezTo>
                    <a:lnTo>
                      <a:pt x="99372" y="294765"/>
                    </a:lnTo>
                    <a:cubicBezTo>
                      <a:pt x="44490" y="294765"/>
                      <a:pt x="0" y="250275"/>
                      <a:pt x="0" y="195393"/>
                    </a:cubicBezTo>
                    <a:lnTo>
                      <a:pt x="0" y="99372"/>
                    </a:lnTo>
                    <a:cubicBezTo>
                      <a:pt x="0" y="44490"/>
                      <a:pt x="44490" y="0"/>
                      <a:pt x="99372" y="0"/>
                    </a:cubicBezTo>
                    <a:close/>
                  </a:path>
                </a:pathLst>
              </a:custGeom>
              <a:solidFill>
                <a:srgbClr val="3A5F8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046472" cy="323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10230" y="171450"/>
              <a:ext cx="4677307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EDITAR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130" y="132419"/>
            <a:ext cx="18622260" cy="10022162"/>
          </a:xfrm>
          <a:custGeom>
            <a:avLst/>
            <a:gdLst/>
            <a:ahLst/>
            <a:cxnLst/>
            <a:rect r="r" b="b" t="t" l="l"/>
            <a:pathLst>
              <a:path h="10022162" w="18622260">
                <a:moveTo>
                  <a:pt x="0" y="0"/>
                </a:moveTo>
                <a:lnTo>
                  <a:pt x="18622260" y="0"/>
                </a:lnTo>
                <a:lnTo>
                  <a:pt x="18622260" y="10022162"/>
                </a:lnTo>
                <a:lnTo>
                  <a:pt x="0" y="1002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3094" y="3588594"/>
            <a:ext cx="9621813" cy="3109812"/>
          </a:xfrm>
          <a:custGeom>
            <a:avLst/>
            <a:gdLst/>
            <a:ahLst/>
            <a:cxnLst/>
            <a:rect r="r" b="b" t="t" l="l"/>
            <a:pathLst>
              <a:path h="3109812" w="9621813">
                <a:moveTo>
                  <a:pt x="0" y="0"/>
                </a:moveTo>
                <a:lnTo>
                  <a:pt x="9621812" y="0"/>
                </a:lnTo>
                <a:lnTo>
                  <a:pt x="9621812" y="3109812"/>
                </a:lnTo>
                <a:lnTo>
                  <a:pt x="0" y="3109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7337" y="2189682"/>
            <a:ext cx="3973325" cy="1119188"/>
            <a:chOff x="0" y="0"/>
            <a:chExt cx="5297767" cy="149225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297767" cy="1492250"/>
              <a:chOff x="0" y="0"/>
              <a:chExt cx="1046472" cy="29476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46472" cy="294765"/>
              </a:xfrm>
              <a:custGeom>
                <a:avLst/>
                <a:gdLst/>
                <a:ahLst/>
                <a:cxnLst/>
                <a:rect r="r" b="b" t="t" l="l"/>
                <a:pathLst>
                  <a:path h="294765" w="1046472">
                    <a:moveTo>
                      <a:pt x="99372" y="0"/>
                    </a:moveTo>
                    <a:lnTo>
                      <a:pt x="947100" y="0"/>
                    </a:lnTo>
                    <a:cubicBezTo>
                      <a:pt x="1001982" y="0"/>
                      <a:pt x="1046472" y="44490"/>
                      <a:pt x="1046472" y="99372"/>
                    </a:cubicBezTo>
                    <a:lnTo>
                      <a:pt x="1046472" y="195393"/>
                    </a:lnTo>
                    <a:cubicBezTo>
                      <a:pt x="1046472" y="250275"/>
                      <a:pt x="1001982" y="294765"/>
                      <a:pt x="947100" y="294765"/>
                    </a:cubicBezTo>
                    <a:lnTo>
                      <a:pt x="99372" y="294765"/>
                    </a:lnTo>
                    <a:cubicBezTo>
                      <a:pt x="44490" y="294765"/>
                      <a:pt x="0" y="250275"/>
                      <a:pt x="0" y="195393"/>
                    </a:cubicBezTo>
                    <a:lnTo>
                      <a:pt x="0" y="99372"/>
                    </a:lnTo>
                    <a:cubicBezTo>
                      <a:pt x="0" y="44490"/>
                      <a:pt x="44490" y="0"/>
                      <a:pt x="99372" y="0"/>
                    </a:cubicBezTo>
                    <a:close/>
                  </a:path>
                </a:pathLst>
              </a:custGeom>
              <a:solidFill>
                <a:srgbClr val="3A5F8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046472" cy="323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10230" y="171450"/>
              <a:ext cx="4677307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DELETAR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37906" y="4126729"/>
          <a:ext cx="15612188" cy="1858704"/>
        </p:xfrm>
        <a:graphic>
          <a:graphicData uri="http://schemas.openxmlformats.org/drawingml/2006/table">
            <a:tbl>
              <a:tblPr/>
              <a:tblGrid>
                <a:gridCol w="15133630"/>
              </a:tblGrid>
              <a:tr h="13463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-1615042" y="7654736"/>
            <a:ext cx="3230083" cy="2848346"/>
          </a:xfrm>
          <a:custGeom>
            <a:avLst/>
            <a:gdLst/>
            <a:ahLst/>
            <a:cxnLst/>
            <a:rect r="r" b="b" t="t" l="l"/>
            <a:pathLst>
              <a:path h="2848346" w="3230083">
                <a:moveTo>
                  <a:pt x="0" y="0"/>
                </a:moveTo>
                <a:lnTo>
                  <a:pt x="3230084" y="0"/>
                </a:lnTo>
                <a:lnTo>
                  <a:pt x="3230084" y="2848346"/>
                </a:lnTo>
                <a:lnTo>
                  <a:pt x="0" y="284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95520" y="7654736"/>
            <a:ext cx="3230083" cy="2848346"/>
          </a:xfrm>
          <a:custGeom>
            <a:avLst/>
            <a:gdLst/>
            <a:ahLst/>
            <a:cxnLst/>
            <a:rect r="r" b="b" t="t" l="l"/>
            <a:pathLst>
              <a:path h="2848346" w="3230083">
                <a:moveTo>
                  <a:pt x="0" y="0"/>
                </a:moveTo>
                <a:lnTo>
                  <a:pt x="3230083" y="0"/>
                </a:lnTo>
                <a:lnTo>
                  <a:pt x="3230083" y="2848346"/>
                </a:lnTo>
                <a:lnTo>
                  <a:pt x="0" y="284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6395520" y="-218715"/>
            <a:ext cx="3230083" cy="2848346"/>
          </a:xfrm>
          <a:custGeom>
            <a:avLst/>
            <a:gdLst/>
            <a:ahLst/>
            <a:cxnLst/>
            <a:rect r="r" b="b" t="t" l="l"/>
            <a:pathLst>
              <a:path h="2848346" w="3230083">
                <a:moveTo>
                  <a:pt x="0" y="0"/>
                </a:moveTo>
                <a:lnTo>
                  <a:pt x="3230083" y="0"/>
                </a:lnTo>
                <a:lnTo>
                  <a:pt x="3230083" y="2848346"/>
                </a:lnTo>
                <a:lnTo>
                  <a:pt x="0" y="284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1281345" y="-218715"/>
            <a:ext cx="3230083" cy="2848346"/>
          </a:xfrm>
          <a:custGeom>
            <a:avLst/>
            <a:gdLst/>
            <a:ahLst/>
            <a:cxnLst/>
            <a:rect r="r" b="b" t="t" l="l"/>
            <a:pathLst>
              <a:path h="2848346" w="3230083">
                <a:moveTo>
                  <a:pt x="0" y="0"/>
                </a:moveTo>
                <a:lnTo>
                  <a:pt x="3230083" y="0"/>
                </a:lnTo>
                <a:lnTo>
                  <a:pt x="3230083" y="2848346"/>
                </a:lnTo>
                <a:lnTo>
                  <a:pt x="0" y="2848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73906" y="4258406"/>
            <a:ext cx="7940188" cy="143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3"/>
              </a:lnSpc>
              <a:spcBef>
                <a:spcPct val="0"/>
              </a:spcBef>
            </a:pPr>
            <a:r>
              <a:rPr lang="en-US" sz="8431">
                <a:solidFill>
                  <a:srgbClr val="FFFFFF"/>
                </a:solidFill>
                <a:latin typeface="Lexend Exa"/>
                <a:ea typeface="Lexend Exa"/>
                <a:cs typeface="Lexend Exa"/>
                <a:sym typeface="Lexend Exa"/>
              </a:rPr>
              <a:t>NA PRÁTICA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031203" y="2115281"/>
            <a:ext cx="2225594" cy="1028700"/>
            <a:chOff x="0" y="0"/>
            <a:chExt cx="2967459" cy="137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5151" cy="1371600"/>
            </a:xfrm>
            <a:custGeom>
              <a:avLst/>
              <a:gdLst/>
              <a:ahLst/>
              <a:cxnLst/>
              <a:rect r="r" b="b" t="t" l="l"/>
              <a:pathLst>
                <a:path h="1371600" w="1645151">
                  <a:moveTo>
                    <a:pt x="0" y="0"/>
                  </a:moveTo>
                  <a:lnTo>
                    <a:pt x="1645151" y="0"/>
                  </a:lnTo>
                  <a:lnTo>
                    <a:pt x="1645151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483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3650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5" y="0"/>
                  </a:lnTo>
                  <a:lnTo>
                    <a:pt x="626865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089007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66558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130" y="132419"/>
            <a:ext cx="18622260" cy="10022162"/>
          </a:xfrm>
          <a:custGeom>
            <a:avLst/>
            <a:gdLst/>
            <a:ahLst/>
            <a:cxnLst/>
            <a:rect r="r" b="b" t="t" l="l"/>
            <a:pathLst>
              <a:path h="10022162" w="18622260">
                <a:moveTo>
                  <a:pt x="0" y="0"/>
                </a:moveTo>
                <a:lnTo>
                  <a:pt x="18622260" y="0"/>
                </a:lnTo>
                <a:lnTo>
                  <a:pt x="18622260" y="10022162"/>
                </a:lnTo>
                <a:lnTo>
                  <a:pt x="0" y="1002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0"/>
          <a:ext cx="18288000" cy="10296525"/>
        </p:xfrm>
        <a:graphic>
          <a:graphicData uri="http://schemas.openxmlformats.org/drawingml/2006/table">
            <a:tbl>
              <a:tblPr/>
              <a:tblGrid>
                <a:gridCol w="18288000"/>
              </a:tblGrid>
              <a:tr h="16769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2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2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52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043305" y="3468038"/>
            <a:ext cx="12201389" cy="143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03"/>
              </a:lnSpc>
              <a:spcBef>
                <a:spcPct val="0"/>
              </a:spcBef>
            </a:pPr>
            <a:r>
              <a:rPr lang="en-US" sz="8431">
                <a:solidFill>
                  <a:srgbClr val="FFFFFF"/>
                </a:solidFill>
                <a:latin typeface="Lexend Exa"/>
                <a:ea typeface="Lexend Exa"/>
                <a:cs typeface="Lexend Exa"/>
                <a:sym typeface="Lexend Exa"/>
              </a:rPr>
              <a:t>MUITO OBRIGADO!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031203" y="2075681"/>
            <a:ext cx="2225594" cy="1028700"/>
            <a:chOff x="0" y="0"/>
            <a:chExt cx="2967459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45151" cy="1371600"/>
            </a:xfrm>
            <a:custGeom>
              <a:avLst/>
              <a:gdLst/>
              <a:ahLst/>
              <a:cxnLst/>
              <a:rect r="r" b="b" t="t" l="l"/>
              <a:pathLst>
                <a:path h="1371600" w="1645151">
                  <a:moveTo>
                    <a:pt x="0" y="0"/>
                  </a:moveTo>
                  <a:lnTo>
                    <a:pt x="1645151" y="0"/>
                  </a:lnTo>
                  <a:lnTo>
                    <a:pt x="1645151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483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63650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5" y="0"/>
                  </a:lnTo>
                  <a:lnTo>
                    <a:pt x="626865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089007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66558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233411" y="3107984"/>
          <a:ext cx="5401869" cy="5029200"/>
        </p:xfrm>
        <a:graphic>
          <a:graphicData uri="http://schemas.openxmlformats.org/drawingml/2006/table">
            <a:tbl>
              <a:tblPr/>
              <a:tblGrid>
                <a:gridCol w="718786"/>
                <a:gridCol w="4168906"/>
              </a:tblGrid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Visão geral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NOSQL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Dynamo BD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TurtleTrack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Cógido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Prática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9144000" y="704346"/>
            <a:ext cx="9207344" cy="7432838"/>
          </a:xfrm>
          <a:custGeom>
            <a:avLst/>
            <a:gdLst/>
            <a:ahLst/>
            <a:cxnLst/>
            <a:rect r="r" b="b" t="t" l="l"/>
            <a:pathLst>
              <a:path h="7432838" w="9207344">
                <a:moveTo>
                  <a:pt x="0" y="0"/>
                </a:moveTo>
                <a:lnTo>
                  <a:pt x="9207344" y="0"/>
                </a:lnTo>
                <a:lnTo>
                  <a:pt x="9207344" y="7432838"/>
                </a:lnTo>
                <a:lnTo>
                  <a:pt x="0" y="743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20956"/>
            <a:ext cx="691058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  <a:ea typeface="Lexend Exa"/>
                <a:cs typeface="Lexend Exa"/>
                <a:sym typeface="Lexend Exa"/>
              </a:rPr>
              <a:t>APRESENTAÇÃO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85792" y="9258300"/>
            <a:ext cx="2428984" cy="1028700"/>
            <a:chOff x="0" y="0"/>
            <a:chExt cx="3238645" cy="1371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6336" cy="1371600"/>
            </a:xfrm>
            <a:custGeom>
              <a:avLst/>
              <a:gdLst/>
              <a:ahLst/>
              <a:cxnLst/>
              <a:rect r="r" b="b" t="t" l="l"/>
              <a:pathLst>
                <a:path h="1371600" w="1916336">
                  <a:moveTo>
                    <a:pt x="0" y="0"/>
                  </a:moveTo>
                  <a:lnTo>
                    <a:pt x="1916336" y="0"/>
                  </a:lnTo>
                  <a:lnTo>
                    <a:pt x="1916336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4836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4" y="0"/>
                  </a:lnTo>
                  <a:lnTo>
                    <a:pt x="626864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60193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37744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51704">
            <a:off x="13411315" y="5760381"/>
            <a:ext cx="4253234" cy="4284393"/>
          </a:xfrm>
          <a:custGeom>
            <a:avLst/>
            <a:gdLst/>
            <a:ahLst/>
            <a:cxnLst/>
            <a:rect r="r" b="b" t="t" l="l"/>
            <a:pathLst>
              <a:path h="4284393" w="4253234">
                <a:moveTo>
                  <a:pt x="0" y="0"/>
                </a:moveTo>
                <a:lnTo>
                  <a:pt x="4253234" y="0"/>
                </a:lnTo>
                <a:lnTo>
                  <a:pt x="4253234" y="4284394"/>
                </a:lnTo>
                <a:lnTo>
                  <a:pt x="0" y="428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8988362" cy="957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7088">
                <a:solidFill>
                  <a:srgbClr val="F4F2E1"/>
                </a:solidFill>
                <a:latin typeface="Lexend Exa"/>
                <a:ea typeface="Lexend Exa"/>
                <a:cs typeface="Lexend Exa"/>
                <a:sym typeface="Lexend Exa"/>
              </a:rPr>
              <a:t>BANCOS NOSQL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85792" y="9258300"/>
            <a:ext cx="2428984" cy="1028700"/>
            <a:chOff x="0" y="0"/>
            <a:chExt cx="3238645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6336" cy="1371600"/>
            </a:xfrm>
            <a:custGeom>
              <a:avLst/>
              <a:gdLst/>
              <a:ahLst/>
              <a:cxnLst/>
              <a:rect r="r" b="b" t="t" l="l"/>
              <a:pathLst>
                <a:path h="1371600" w="1916336">
                  <a:moveTo>
                    <a:pt x="0" y="0"/>
                  </a:moveTo>
                  <a:lnTo>
                    <a:pt x="1916336" y="0"/>
                  </a:lnTo>
                  <a:lnTo>
                    <a:pt x="1916336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4836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4" y="0"/>
                  </a:lnTo>
                  <a:lnTo>
                    <a:pt x="626864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60193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37744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003854" y="2873378"/>
          <a:ext cx="7487007" cy="5734050"/>
        </p:xfrm>
        <a:graphic>
          <a:graphicData uri="http://schemas.openxmlformats.org/drawingml/2006/table">
            <a:tbl>
              <a:tblPr/>
              <a:tblGrid>
                <a:gridCol w="7487007"/>
              </a:tblGrid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O que é?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Diferença entre SQL e NOSQL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Historia e Marcos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Artigo 2007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Modelos: Chave-Valor, Documentos, Colunar e Grafos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Características: Escalabilidade, Flexibilidade, Performance e Tolerancia a Falhas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Aplicações: Redes Sociais, Streaming, IOT, E-Commerce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2178" y="781414"/>
            <a:ext cx="8988362" cy="957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0"/>
              </a:lnSpc>
            </a:pPr>
            <a:r>
              <a:rPr lang="en-US" sz="7088">
                <a:solidFill>
                  <a:srgbClr val="F4F2E1"/>
                </a:solidFill>
                <a:latin typeface="Lexend Exa"/>
                <a:ea typeface="Lexend Exa"/>
                <a:cs typeface="Lexend Exa"/>
                <a:sym typeface="Lexend Exa"/>
              </a:rPr>
              <a:t>COMPARATIVO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382509" y="2342386"/>
          <a:ext cx="10524725" cy="7107211"/>
        </p:xfrm>
        <a:graphic>
          <a:graphicData uri="http://schemas.openxmlformats.org/drawingml/2006/table">
            <a:tbl>
              <a:tblPr/>
              <a:tblGrid>
                <a:gridCol w="5262363"/>
                <a:gridCol w="5262363"/>
              </a:tblGrid>
              <a:tr h="7795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68"/>
                        </a:lnSpc>
                        <a:defRPr/>
                      </a:pPr>
                      <a:r>
                        <a:rPr lang="en-US" sz="2049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DYNAMODB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E7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68"/>
                        </a:lnSpc>
                        <a:defRPr/>
                      </a:pPr>
                      <a:r>
                        <a:rPr lang="en-US" sz="2049">
                          <a:solidFill>
                            <a:srgbClr val="FFFFFF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MONGODB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E7CC"/>
                    </a:solidFill>
                  </a:tcPr>
                </a:tc>
              </a:tr>
              <a:tr h="78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Chave Valor + Documento JSON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Documento JSON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</a:tr>
              <a:tr h="8651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Serveless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Local ou Gerenciado(Atlas)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</a:tr>
              <a:tr h="7795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APIs AWS + PartiQL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MQL (MongoDB Query Language)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</a:tr>
              <a:tr h="7795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Agregação Limitada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Agregação Poderosa (Aggregation Pipeline)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</a:tr>
              <a:tr h="7795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Escalabilidade Automatica e Horizontal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Escalabilidade Manual ou Automatizada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</a:tr>
              <a:tr h="7795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Integração Cloud com AWS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Multicloud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</a:tr>
              <a:tr h="7795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Otimizado para leitura e gravação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Foco em Modelagem Fllexivel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</a:tr>
              <a:tr h="7795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Backup Nativo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028"/>
                        </a:lnSpc>
                        <a:defRPr/>
                      </a:pPr>
                      <a:r>
                        <a:rPr lang="en-US" sz="144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Backup Configurado ou Atlas</a:t>
                      </a:r>
                      <a:endParaRPr lang="en-US" sz="1100"/>
                    </a:p>
                  </a:txBody>
                  <a:tcPr marL="85667" marR="85667" marT="85667" marB="85667" anchor="ctr">
                    <a:lnL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37">
                      <a:solidFill>
                        <a:srgbClr val="F4F2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F49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-10800000">
            <a:off x="-2216814" y="-604838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91470" y="6559438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728076" y="152764"/>
            <a:ext cx="2428984" cy="1028700"/>
            <a:chOff x="0" y="0"/>
            <a:chExt cx="3238645" cy="137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6336" cy="1371600"/>
            </a:xfrm>
            <a:custGeom>
              <a:avLst/>
              <a:gdLst/>
              <a:ahLst/>
              <a:cxnLst/>
              <a:rect r="r" b="b" t="t" l="l"/>
              <a:pathLst>
                <a:path h="1371600" w="1916336">
                  <a:moveTo>
                    <a:pt x="0" y="0"/>
                  </a:moveTo>
                  <a:lnTo>
                    <a:pt x="1916336" y="0"/>
                  </a:lnTo>
                  <a:lnTo>
                    <a:pt x="1916336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4836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4" y="0"/>
                  </a:lnTo>
                  <a:lnTo>
                    <a:pt x="626864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60193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37744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44629">
            <a:off x="308042" y="7876903"/>
            <a:ext cx="2895469" cy="1721488"/>
          </a:xfrm>
          <a:custGeom>
            <a:avLst/>
            <a:gdLst/>
            <a:ahLst/>
            <a:cxnLst/>
            <a:rect r="r" b="b" t="t" l="l"/>
            <a:pathLst>
              <a:path h="1721488" w="2895469">
                <a:moveTo>
                  <a:pt x="0" y="0"/>
                </a:moveTo>
                <a:lnTo>
                  <a:pt x="2895470" y="0"/>
                </a:lnTo>
                <a:lnTo>
                  <a:pt x="2895470" y="1721488"/>
                </a:lnTo>
                <a:lnTo>
                  <a:pt x="0" y="1721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44629">
            <a:off x="14879517" y="591818"/>
            <a:ext cx="2895469" cy="1721488"/>
          </a:xfrm>
          <a:custGeom>
            <a:avLst/>
            <a:gdLst/>
            <a:ahLst/>
            <a:cxnLst/>
            <a:rect r="r" b="b" t="t" l="l"/>
            <a:pathLst>
              <a:path h="1721488" w="2895469">
                <a:moveTo>
                  <a:pt x="0" y="0"/>
                </a:moveTo>
                <a:lnTo>
                  <a:pt x="2895469" y="0"/>
                </a:lnTo>
                <a:lnTo>
                  <a:pt x="2895469" y="1721489"/>
                </a:lnTo>
                <a:lnTo>
                  <a:pt x="0" y="1721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23459" y="9083713"/>
            <a:ext cx="2428984" cy="1028700"/>
            <a:chOff x="0" y="0"/>
            <a:chExt cx="3238645" cy="137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6336" cy="1371600"/>
            </a:xfrm>
            <a:custGeom>
              <a:avLst/>
              <a:gdLst/>
              <a:ahLst/>
              <a:cxnLst/>
              <a:rect r="r" b="b" t="t" l="l"/>
              <a:pathLst>
                <a:path h="1371600" w="1916336">
                  <a:moveTo>
                    <a:pt x="0" y="0"/>
                  </a:moveTo>
                  <a:lnTo>
                    <a:pt x="1916336" y="0"/>
                  </a:lnTo>
                  <a:lnTo>
                    <a:pt x="1916336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4836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4" y="0"/>
                  </a:lnTo>
                  <a:lnTo>
                    <a:pt x="626864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360193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37744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3742131" y="2298747"/>
          <a:ext cx="5401869" cy="6438900"/>
        </p:xfrm>
        <a:graphic>
          <a:graphicData uri="http://schemas.openxmlformats.org/drawingml/2006/table">
            <a:tbl>
              <a:tblPr/>
              <a:tblGrid>
                <a:gridCol w="4168906"/>
              </a:tblGrid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AWS - Amazon Web Services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33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Lançamento - Historia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       2012        -   2007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Chave Valor + Documentos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Partition Key &amp; Sort Key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Indices Secundários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APIs ou SDKs (Boto3, Java, NodeJS)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PartiQL (SQL-like)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06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Put - Update - Delete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Query / Scan / Get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10818921" y="3376340"/>
            <a:ext cx="4472300" cy="4975411"/>
            <a:chOff x="0" y="0"/>
            <a:chExt cx="5963066" cy="66338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867385" y="0"/>
              <a:ext cx="4228296" cy="4598611"/>
            </a:xfrm>
            <a:custGeom>
              <a:avLst/>
              <a:gdLst/>
              <a:ahLst/>
              <a:cxnLst/>
              <a:rect r="r" b="b" t="t" l="l"/>
              <a:pathLst>
                <a:path h="4598611" w="4228296">
                  <a:moveTo>
                    <a:pt x="0" y="0"/>
                  </a:moveTo>
                  <a:lnTo>
                    <a:pt x="4228296" y="0"/>
                  </a:lnTo>
                  <a:lnTo>
                    <a:pt x="4228296" y="4598611"/>
                  </a:lnTo>
                  <a:lnTo>
                    <a:pt x="0" y="4598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1782" t="0" r="-31354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4433604"/>
              <a:ext cx="5963066" cy="914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34"/>
                </a:lnSpc>
              </a:pPr>
              <a:r>
                <a:rPr lang="en-US" sz="4528">
                  <a:solidFill>
                    <a:srgbClr val="F4F2E1"/>
                  </a:solidFill>
                  <a:latin typeface="Lexend Exa"/>
                  <a:ea typeface="Lexend Exa"/>
                  <a:cs typeface="Lexend Exa"/>
                  <a:sym typeface="Lexend Exa"/>
                </a:rPr>
                <a:t>DynamoDB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2005109" y="5347630"/>
              <a:ext cx="1952849" cy="1286252"/>
            </a:xfrm>
            <a:custGeom>
              <a:avLst/>
              <a:gdLst/>
              <a:ahLst/>
              <a:cxnLst/>
              <a:rect r="r" b="b" t="t" l="l"/>
              <a:pathLst>
                <a:path h="1286252" w="1952849">
                  <a:moveTo>
                    <a:pt x="0" y="0"/>
                  </a:moveTo>
                  <a:lnTo>
                    <a:pt x="1952849" y="0"/>
                  </a:lnTo>
                  <a:lnTo>
                    <a:pt x="1952849" y="1286251"/>
                  </a:lnTo>
                  <a:lnTo>
                    <a:pt x="0" y="1286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1019175"/>
            <a:ext cx="553052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  <a:ea typeface="Lexend Exa"/>
                <a:cs typeface="Lexend Exa"/>
                <a:sym typeface="Lexend Exa"/>
              </a:rPr>
              <a:t>DYNAMO BD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63507">
            <a:off x="7300342" y="3923640"/>
            <a:ext cx="2895469" cy="1721488"/>
          </a:xfrm>
          <a:custGeom>
            <a:avLst/>
            <a:gdLst/>
            <a:ahLst/>
            <a:cxnLst/>
            <a:rect r="r" b="b" t="t" l="l"/>
            <a:pathLst>
              <a:path h="1721488" w="2895469">
                <a:moveTo>
                  <a:pt x="0" y="0"/>
                </a:moveTo>
                <a:lnTo>
                  <a:pt x="2895470" y="0"/>
                </a:lnTo>
                <a:lnTo>
                  <a:pt x="2895470" y="1721488"/>
                </a:lnTo>
                <a:lnTo>
                  <a:pt x="0" y="1721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44638" y="1019175"/>
            <a:ext cx="240968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  <a:ea typeface="Lexend Exa"/>
                <a:cs typeface="Lexend Exa"/>
                <a:sym typeface="Lexend Exa"/>
              </a:rPr>
              <a:t>PRÓS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77812" y="1019175"/>
            <a:ext cx="414348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  <a:ea typeface="Lexend Exa"/>
                <a:cs typeface="Lexend Exa"/>
                <a:sym typeface="Lexend Exa"/>
              </a:rPr>
              <a:t>CONTRAS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8097549">
            <a:off x="7300342" y="3923640"/>
            <a:ext cx="2895469" cy="1721488"/>
          </a:xfrm>
          <a:custGeom>
            <a:avLst/>
            <a:gdLst/>
            <a:ahLst/>
            <a:cxnLst/>
            <a:rect r="r" b="b" t="t" l="l"/>
            <a:pathLst>
              <a:path h="1721488" w="2895469">
                <a:moveTo>
                  <a:pt x="0" y="0"/>
                </a:moveTo>
                <a:lnTo>
                  <a:pt x="2895470" y="0"/>
                </a:lnTo>
                <a:lnTo>
                  <a:pt x="2895470" y="1721488"/>
                </a:lnTo>
                <a:lnTo>
                  <a:pt x="0" y="1721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35280" y="938212"/>
            <a:ext cx="2225594" cy="1028700"/>
            <a:chOff x="0" y="0"/>
            <a:chExt cx="2967459" cy="137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5151" cy="1371600"/>
            </a:xfrm>
            <a:custGeom>
              <a:avLst/>
              <a:gdLst/>
              <a:ahLst/>
              <a:cxnLst/>
              <a:rect r="r" b="b" t="t" l="l"/>
              <a:pathLst>
                <a:path h="1371600" w="1645151">
                  <a:moveTo>
                    <a:pt x="0" y="0"/>
                  </a:moveTo>
                  <a:lnTo>
                    <a:pt x="1645151" y="0"/>
                  </a:lnTo>
                  <a:lnTo>
                    <a:pt x="1645151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483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3650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5" y="0"/>
                  </a:lnTo>
                  <a:lnTo>
                    <a:pt x="626865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89007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66558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3027812" y="4784384"/>
          <a:ext cx="4607468" cy="838200"/>
        </p:xfrm>
        <a:graphic>
          <a:graphicData uri="http://schemas.openxmlformats.org/drawingml/2006/table">
            <a:tbl>
              <a:tblPr/>
              <a:tblGrid>
                <a:gridCol w="3555824"/>
              </a:tblGrid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324442" y="2515153"/>
          <a:ext cx="5401869" cy="5867400"/>
        </p:xfrm>
        <a:graphic>
          <a:graphicData uri="http://schemas.openxmlformats.org/drawingml/2006/table">
            <a:tbl>
              <a:tblPr/>
              <a:tblGrid>
                <a:gridCol w="4168906"/>
              </a:tblGrid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Baixa Latência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Escalibilidade Horizontal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Flexível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Criptografia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Suporte a Bakcups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APIs bem documentadas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Custo On-Demand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1402444" y="2688884"/>
          <a:ext cx="6289094" cy="5867400"/>
        </p:xfrm>
        <a:graphic>
          <a:graphicData uri="http://schemas.openxmlformats.org/drawingml/2006/table">
            <a:tbl>
              <a:tblPr/>
              <a:tblGrid>
                <a:gridCol w="5650803"/>
              </a:tblGrid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Requisições consistentes = lentas e custosas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Particionamento mal estruturado = Gargalos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Dependencia do ecossistema 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Paradigma fora do Relacional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Conhecimentos mais técnicos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Limitação a consultas complexas / agregações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Custo Imprevisivel em Cenários Irregulares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38498" y="3324674"/>
            <a:ext cx="2214830" cy="221482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81733" y="7754315"/>
            <a:ext cx="2214830" cy="221482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174" y="9105234"/>
            <a:ext cx="2225594" cy="1028700"/>
            <a:chOff x="0" y="0"/>
            <a:chExt cx="2967459" cy="137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5151" cy="1371600"/>
            </a:xfrm>
            <a:custGeom>
              <a:avLst/>
              <a:gdLst/>
              <a:ahLst/>
              <a:cxnLst/>
              <a:rect r="r" b="b" t="t" l="l"/>
              <a:pathLst>
                <a:path h="1371600" w="1645151">
                  <a:moveTo>
                    <a:pt x="0" y="0"/>
                  </a:moveTo>
                  <a:lnTo>
                    <a:pt x="1645151" y="0"/>
                  </a:lnTo>
                  <a:lnTo>
                    <a:pt x="1645151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483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63650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5" y="0"/>
                  </a:lnTo>
                  <a:lnTo>
                    <a:pt x="626865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089007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66558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547162" y="5816220"/>
            <a:ext cx="3298751" cy="1661371"/>
          </a:xfrm>
          <a:custGeom>
            <a:avLst/>
            <a:gdLst/>
            <a:ahLst/>
            <a:cxnLst/>
            <a:rect r="r" b="b" t="t" l="l"/>
            <a:pathLst>
              <a:path h="1661371" w="3298751">
                <a:moveTo>
                  <a:pt x="0" y="0"/>
                </a:moveTo>
                <a:lnTo>
                  <a:pt x="3298751" y="0"/>
                </a:lnTo>
                <a:lnTo>
                  <a:pt x="3298751" y="1661370"/>
                </a:lnTo>
                <a:lnTo>
                  <a:pt x="0" y="1661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92644" y="1019175"/>
            <a:ext cx="530271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  <a:ea typeface="Lexend Deca"/>
                <a:cs typeface="Lexend Deca"/>
                <a:sym typeface="Lexend Deca"/>
              </a:rPr>
              <a:t>TURTLETRACK</a:t>
            </a:r>
          </a:p>
        </p:txBody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2854906" y="2548990"/>
          <a:ext cx="6016102" cy="5210175"/>
        </p:xfrm>
        <a:graphic>
          <a:graphicData uri="http://schemas.openxmlformats.org/drawingml/2006/table">
            <a:tbl>
              <a:tblPr/>
              <a:tblGrid>
                <a:gridCol w="5022807"/>
              </a:tblGrid>
              <a:tr h="885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Sistema para Controle de Estoque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6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Problematica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Controle Manual, Imprecisão de Dados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63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Solução - Aplicação</a:t>
                      </a:r>
                      <a:endParaRPr lang="en-US" sz="1100"/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Cadastro, Busca, Edição e Exclusão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5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Cliente-Nuvem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58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F2E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Python: Boto3 - Tkinter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8629" y="5295900"/>
            <a:ext cx="13447583" cy="4865580"/>
          </a:xfrm>
          <a:custGeom>
            <a:avLst/>
            <a:gdLst/>
            <a:ahLst/>
            <a:cxnLst/>
            <a:rect r="r" b="b" t="t" l="l"/>
            <a:pathLst>
              <a:path h="4865580" w="13447583">
                <a:moveTo>
                  <a:pt x="0" y="0"/>
                </a:moveTo>
                <a:lnTo>
                  <a:pt x="13447583" y="0"/>
                </a:lnTo>
                <a:lnTo>
                  <a:pt x="13447583" y="4865580"/>
                </a:lnTo>
                <a:lnTo>
                  <a:pt x="0" y="486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354" y="8317386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11346" y="6689223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32540" y="5376751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867662" y="7139994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sp>
        <p:nvSpPr>
          <p:cNvPr name="AutoShape 11" id="11"/>
          <p:cNvSpPr/>
          <p:nvPr/>
        </p:nvSpPr>
        <p:spPr>
          <a:xfrm flipH="true">
            <a:off x="1481279" y="4236658"/>
            <a:ext cx="0" cy="40807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573271" y="3475421"/>
            <a:ext cx="0" cy="32138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794465" y="3823233"/>
            <a:ext cx="0" cy="15535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3191512" y="7301919"/>
            <a:ext cx="359581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6897511" y="1019175"/>
            <a:ext cx="478194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  <a:ea typeface="Lexend Deca"/>
                <a:cs typeface="Lexend Deca"/>
                <a:sym typeface="Lexend Deca"/>
              </a:rPr>
              <a:t>BENEFÍCIOS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902483" y="164734"/>
            <a:ext cx="2225594" cy="1028700"/>
            <a:chOff x="0" y="0"/>
            <a:chExt cx="2967459" cy="1371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45151" cy="1371600"/>
            </a:xfrm>
            <a:custGeom>
              <a:avLst/>
              <a:gdLst/>
              <a:ahLst/>
              <a:cxnLst/>
              <a:rect r="r" b="b" t="t" l="l"/>
              <a:pathLst>
                <a:path h="1371600" w="1645151">
                  <a:moveTo>
                    <a:pt x="0" y="0"/>
                  </a:moveTo>
                  <a:lnTo>
                    <a:pt x="1645151" y="0"/>
                  </a:lnTo>
                  <a:lnTo>
                    <a:pt x="1645151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483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63650" y="0"/>
              <a:ext cx="626865" cy="825906"/>
            </a:xfrm>
            <a:custGeom>
              <a:avLst/>
              <a:gdLst/>
              <a:ahLst/>
              <a:cxnLst/>
              <a:rect r="r" b="b" t="t" l="l"/>
              <a:pathLst>
                <a:path h="825906" w="626865">
                  <a:moveTo>
                    <a:pt x="0" y="0"/>
                  </a:moveTo>
                  <a:lnTo>
                    <a:pt x="626865" y="0"/>
                  </a:lnTo>
                  <a:lnTo>
                    <a:pt x="626865" y="825906"/>
                  </a:lnTo>
                  <a:lnTo>
                    <a:pt x="0" y="82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089007" y="111183"/>
              <a:ext cx="1778250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Turtle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66558" y="619125"/>
              <a:ext cx="1700901" cy="695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9"/>
                </a:lnSpc>
              </a:pPr>
              <a:r>
                <a:rPr lang="en-US" sz="3107">
                  <a:solidFill>
                    <a:srgbClr val="FFFFFF"/>
                  </a:solidFill>
                  <a:latin typeface="Shrikhand"/>
                  <a:ea typeface="Shrikhand"/>
                  <a:cs typeface="Shrikhand"/>
                  <a:sym typeface="Shrikhand"/>
                </a:rPr>
                <a:t>Track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4658" y="3627653"/>
            <a:ext cx="267324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4F2E1"/>
                </a:solidFill>
                <a:latin typeface="Lexend Exa"/>
                <a:ea typeface="Lexend Exa"/>
                <a:cs typeface="Lexend Exa"/>
                <a:sym typeface="Lexend Exa"/>
              </a:rPr>
              <a:t>Desempenho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11194" y="2927241"/>
            <a:ext cx="2124153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4F2E1"/>
                </a:solidFill>
                <a:latin typeface="Lexend Deca"/>
                <a:ea typeface="Lexend Deca"/>
                <a:cs typeface="Lexend Deca"/>
                <a:sym typeface="Lexend Deca"/>
              </a:rPr>
              <a:t>Confiabilidade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60217" y="3261251"/>
            <a:ext cx="2468497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4F2E1"/>
                </a:solidFill>
                <a:latin typeface="Lexend Exa"/>
                <a:ea typeface="Lexend Exa"/>
                <a:cs typeface="Lexend Exa"/>
                <a:sym typeface="Lexend Exa"/>
              </a:rPr>
              <a:t>Simplicidade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12319" y="6660648"/>
            <a:ext cx="2150006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4F2E1"/>
                </a:solidFill>
                <a:latin typeface="Lexend Deca"/>
                <a:ea typeface="Lexend Deca"/>
                <a:cs typeface="Lexend Deca"/>
                <a:sym typeface="Lexend Deca"/>
              </a:rPr>
              <a:t>Flexibilidade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130" y="132419"/>
            <a:ext cx="18622260" cy="10022162"/>
          </a:xfrm>
          <a:custGeom>
            <a:avLst/>
            <a:gdLst/>
            <a:ahLst/>
            <a:cxnLst/>
            <a:rect r="r" b="b" t="t" l="l"/>
            <a:pathLst>
              <a:path h="10022162" w="18622260">
                <a:moveTo>
                  <a:pt x="0" y="0"/>
                </a:moveTo>
                <a:lnTo>
                  <a:pt x="18622260" y="0"/>
                </a:lnTo>
                <a:lnTo>
                  <a:pt x="18622260" y="10022162"/>
                </a:lnTo>
                <a:lnTo>
                  <a:pt x="0" y="10022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73587" y="3421648"/>
            <a:ext cx="9940827" cy="3443704"/>
          </a:xfrm>
          <a:custGeom>
            <a:avLst/>
            <a:gdLst/>
            <a:ahLst/>
            <a:cxnLst/>
            <a:rect r="r" b="b" t="t" l="l"/>
            <a:pathLst>
              <a:path h="3443704" w="9940827">
                <a:moveTo>
                  <a:pt x="0" y="0"/>
                </a:moveTo>
                <a:lnTo>
                  <a:pt x="9940826" y="0"/>
                </a:lnTo>
                <a:lnTo>
                  <a:pt x="9940826" y="3443704"/>
                </a:lnTo>
                <a:lnTo>
                  <a:pt x="0" y="3443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57337" y="1802943"/>
            <a:ext cx="3973325" cy="1119188"/>
            <a:chOff x="0" y="0"/>
            <a:chExt cx="5297767" cy="149225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5297767" cy="1492250"/>
              <a:chOff x="0" y="0"/>
              <a:chExt cx="1046472" cy="29476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46472" cy="294765"/>
              </a:xfrm>
              <a:custGeom>
                <a:avLst/>
                <a:gdLst/>
                <a:ahLst/>
                <a:cxnLst/>
                <a:rect r="r" b="b" t="t" l="l"/>
                <a:pathLst>
                  <a:path h="294765" w="1046472">
                    <a:moveTo>
                      <a:pt x="99372" y="0"/>
                    </a:moveTo>
                    <a:lnTo>
                      <a:pt x="947100" y="0"/>
                    </a:lnTo>
                    <a:cubicBezTo>
                      <a:pt x="1001982" y="0"/>
                      <a:pt x="1046472" y="44490"/>
                      <a:pt x="1046472" y="99372"/>
                    </a:cubicBezTo>
                    <a:lnTo>
                      <a:pt x="1046472" y="195393"/>
                    </a:lnTo>
                    <a:cubicBezTo>
                      <a:pt x="1046472" y="250275"/>
                      <a:pt x="1001982" y="294765"/>
                      <a:pt x="947100" y="294765"/>
                    </a:cubicBezTo>
                    <a:lnTo>
                      <a:pt x="99372" y="294765"/>
                    </a:lnTo>
                    <a:cubicBezTo>
                      <a:pt x="44490" y="294765"/>
                      <a:pt x="0" y="250275"/>
                      <a:pt x="0" y="195393"/>
                    </a:cubicBezTo>
                    <a:lnTo>
                      <a:pt x="0" y="99372"/>
                    </a:lnTo>
                    <a:cubicBezTo>
                      <a:pt x="0" y="44490"/>
                      <a:pt x="44490" y="0"/>
                      <a:pt x="99372" y="0"/>
                    </a:cubicBezTo>
                    <a:close/>
                  </a:path>
                </a:pathLst>
              </a:custGeom>
              <a:solidFill>
                <a:srgbClr val="3A5F8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046472" cy="323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310230" y="171450"/>
              <a:ext cx="4677307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2E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IMPORTS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DAGma_gSgN4</dc:identifier>
  <dcterms:modified xsi:type="dcterms:W3CDTF">2011-08-01T06:04:30Z</dcterms:modified>
  <cp:revision>1</cp:revision>
  <dc:title>DYNAMODB</dc:title>
</cp:coreProperties>
</file>